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74" r:id="rId4"/>
    <p:sldId id="278" r:id="rId5"/>
    <p:sldId id="275" r:id="rId6"/>
    <p:sldId id="276" r:id="rId7"/>
    <p:sldId id="279" r:id="rId8"/>
    <p:sldId id="280" r:id="rId9"/>
    <p:sldId id="281" r:id="rId10"/>
    <p:sldId id="284" r:id="rId11"/>
    <p:sldId id="285" r:id="rId12"/>
    <p:sldId id="286" r:id="rId13"/>
    <p:sldId id="265" r:id="rId14"/>
    <p:sldId id="271" r:id="rId15"/>
    <p:sldId id="272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20882" autoAdjust="0"/>
    <p:restoredTop sz="86380" autoAdjust="0"/>
  </p:normalViewPr>
  <p:slideViewPr>
    <p:cSldViewPr>
      <p:cViewPr varScale="1">
        <p:scale>
          <a:sx n="63" d="100"/>
          <a:sy n="63" d="100"/>
        </p:scale>
        <p:origin x="-1380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246" y="18114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E76292-A36A-4DFD-806A-9F460DB88F6D}" type="datetimeFigureOut">
              <a:rPr lang="en-US" smtClean="0"/>
              <a:pPr/>
              <a:t>4/29/2013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07D600-B1F4-4E9D-AFFC-BCFA7AAB4C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E76292-A36A-4DFD-806A-9F460DB88F6D}" type="datetimeFigureOut">
              <a:rPr lang="en-US" smtClean="0"/>
              <a:pPr/>
              <a:t>4/29/2013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07D600-B1F4-4E9D-AFFC-BCFA7AAB4C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E76292-A36A-4DFD-806A-9F460DB88F6D}" type="datetimeFigureOut">
              <a:rPr lang="en-US" smtClean="0"/>
              <a:pPr/>
              <a:t>4/29/2013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07D600-B1F4-4E9D-AFFC-BCFA7AAB4C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E76292-A36A-4DFD-806A-9F460DB88F6D}" type="datetimeFigureOut">
              <a:rPr lang="en-US" smtClean="0"/>
              <a:pPr/>
              <a:t>4/29/2013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07D600-B1F4-4E9D-AFFC-BCFA7AAB4C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E76292-A36A-4DFD-806A-9F460DB88F6D}" type="datetimeFigureOut">
              <a:rPr lang="en-US" smtClean="0"/>
              <a:pPr/>
              <a:t>4/29/2013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07D600-B1F4-4E9D-AFFC-BCFA7AAB4C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E76292-A36A-4DFD-806A-9F460DB88F6D}" type="datetimeFigureOut">
              <a:rPr lang="en-US" smtClean="0"/>
              <a:pPr/>
              <a:t>4/29/2013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07D600-B1F4-4E9D-AFFC-BCFA7AAB4C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E76292-A36A-4DFD-806A-9F460DB88F6D}" type="datetimeFigureOut">
              <a:rPr lang="en-US" smtClean="0"/>
              <a:pPr/>
              <a:t>4/29/2013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07D600-B1F4-4E9D-AFFC-BCFA7AAB4C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E76292-A36A-4DFD-806A-9F460DB88F6D}" type="datetimeFigureOut">
              <a:rPr lang="en-US" smtClean="0"/>
              <a:pPr/>
              <a:t>4/29/2013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07D600-B1F4-4E9D-AFFC-BCFA7AAB4C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E76292-A36A-4DFD-806A-9F460DB88F6D}" type="datetimeFigureOut">
              <a:rPr lang="en-US" smtClean="0"/>
              <a:pPr/>
              <a:t>4/29/2013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07D600-B1F4-4E9D-AFFC-BCFA7AAB4C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E76292-A36A-4DFD-806A-9F460DB88F6D}" type="datetimeFigureOut">
              <a:rPr lang="en-US" smtClean="0"/>
              <a:pPr/>
              <a:t>4/29/2013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07D600-B1F4-4E9D-AFFC-BCFA7AAB4C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E76292-A36A-4DFD-806A-9F460DB88F6D}" type="datetimeFigureOut">
              <a:rPr lang="en-US" smtClean="0"/>
              <a:pPr/>
              <a:t>4/29/2013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07D600-B1F4-4E9D-AFFC-BCFA7AAB4C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E76292-A36A-4DFD-806A-9F460DB88F6D}" type="datetimeFigureOut">
              <a:rPr lang="en-US" smtClean="0"/>
              <a:pPr/>
              <a:t>4/29/2013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07D600-B1F4-4E9D-AFFC-BCFA7AAB4CE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6.gif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7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04800" y="5486400"/>
            <a:ext cx="8534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4800" dirty="0" smtClean="0">
                <a:latin typeface="NikoshBAN" pitchFamily="2" charset="0"/>
                <a:cs typeface="NikoshBAN" pitchFamily="2" charset="0"/>
              </a:rPr>
              <a:t>আজকের পাঠে সবাইকে স্বাগতম</a:t>
            </a:r>
            <a:r>
              <a:rPr lang="bn-BD" dirty="0" smtClean="0">
                <a:latin typeface="NikoshBAN" pitchFamily="2" charset="0"/>
                <a:cs typeface="NikoshBAN" pitchFamily="2" charset="0"/>
              </a:rPr>
              <a:t> 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6" name="Picture 5" descr="Unidentified_Pink_Flower_Closeup_2048px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828800" y="990600"/>
            <a:ext cx="5486400" cy="411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n-BD" dirty="0" smtClean="0">
                <a:latin typeface="NikoshBAN" pitchFamily="2" charset="0"/>
                <a:cs typeface="NikoshBAN" pitchFamily="2" charset="0"/>
              </a:rPr>
              <a:t>এস সি আর এর ভোল্ট-এম্পিয়ার বৈশিষ্ট্যঃ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5" name="Content Placeholder 4" descr="scr-1.jpg"/>
          <p:cNvPicPr>
            <a:picLocks noGrp="1" noChangeAspect="1"/>
          </p:cNvPicPr>
          <p:nvPr>
            <p:ph sz="half" idx="1"/>
          </p:nvPr>
        </p:nvPicPr>
        <p:blipFill>
          <a:blip r:embed="rId2"/>
          <a:srcRect r="45000" b="6000"/>
          <a:stretch>
            <a:fillRect/>
          </a:stretch>
        </p:blipFill>
        <p:spPr>
          <a:xfrm>
            <a:off x="457200" y="1752600"/>
            <a:ext cx="1676400" cy="3581400"/>
          </a:xfrm>
        </p:spPr>
      </p:pic>
      <p:cxnSp>
        <p:nvCxnSpPr>
          <p:cNvPr id="9" name="Straight Connector 8"/>
          <p:cNvCxnSpPr/>
          <p:nvPr/>
        </p:nvCxnSpPr>
        <p:spPr>
          <a:xfrm>
            <a:off x="3200400" y="1981200"/>
            <a:ext cx="16002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3" name="Content Placeholder 22" descr="scr-6.JPG"/>
          <p:cNvPicPr>
            <a:picLocks noGrp="1" noChangeAspect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>
            <a:off x="5334000" y="1752600"/>
            <a:ext cx="3810000" cy="3276600"/>
          </a:xfrm>
        </p:spPr>
      </p:pic>
      <p:sp>
        <p:nvSpPr>
          <p:cNvPr id="24" name="TextBox 23"/>
          <p:cNvSpPr txBox="1"/>
          <p:nvPr/>
        </p:nvSpPr>
        <p:spPr>
          <a:xfrm>
            <a:off x="5715000" y="5334000"/>
            <a:ext cx="2133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V-I Characteristics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26" name="Group 25"/>
          <p:cNvGrpSpPr/>
          <p:nvPr/>
        </p:nvGrpSpPr>
        <p:grpSpPr>
          <a:xfrm>
            <a:off x="2286000" y="1905000"/>
            <a:ext cx="2895599" cy="3200400"/>
            <a:chOff x="2514600" y="1905000"/>
            <a:chExt cx="2524368" cy="3200400"/>
          </a:xfrm>
        </p:grpSpPr>
        <p:grpSp>
          <p:nvGrpSpPr>
            <p:cNvPr id="25" name="Group 24"/>
            <p:cNvGrpSpPr/>
            <p:nvPr/>
          </p:nvGrpSpPr>
          <p:grpSpPr>
            <a:xfrm>
              <a:off x="2514600" y="1905000"/>
              <a:ext cx="2524368" cy="3200400"/>
              <a:chOff x="2514600" y="1905000"/>
              <a:chExt cx="2524368" cy="3200400"/>
            </a:xfrm>
          </p:grpSpPr>
          <p:sp>
            <p:nvSpPr>
              <p:cNvPr id="13" name="Oval 12"/>
              <p:cNvSpPr/>
              <p:nvPr/>
            </p:nvSpPr>
            <p:spPr>
              <a:xfrm>
                <a:off x="4507523" y="3200400"/>
                <a:ext cx="531445" cy="533400"/>
              </a:xfrm>
              <a:prstGeom prst="ellipse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4" name="Group 13"/>
              <p:cNvGrpSpPr/>
              <p:nvPr/>
            </p:nvGrpSpPr>
            <p:grpSpPr>
              <a:xfrm>
                <a:off x="2514600" y="1905000"/>
                <a:ext cx="2404403" cy="3200400"/>
                <a:chOff x="2514600" y="1905000"/>
                <a:chExt cx="2404403" cy="3200400"/>
              </a:xfrm>
            </p:grpSpPr>
            <p:pic>
              <p:nvPicPr>
                <p:cNvPr id="7" name="Content Placeholder 5" descr="s-2.gif"/>
                <p:cNvPicPr>
                  <a:picLocks noChangeAspect="1"/>
                </p:cNvPicPr>
                <p:nvPr/>
              </p:nvPicPr>
              <p:blipFill>
                <a:blip r:embed="rId4"/>
                <a:stretch>
                  <a:fillRect/>
                </a:stretch>
              </p:blipFill>
              <p:spPr>
                <a:xfrm>
                  <a:off x="2514600" y="1905000"/>
                  <a:ext cx="1905000" cy="3200400"/>
                </a:xfrm>
                <a:prstGeom prst="rect">
                  <a:avLst/>
                </a:prstGeom>
              </p:spPr>
            </p:pic>
            <p:cxnSp>
              <p:nvCxnSpPr>
                <p:cNvPr id="11" name="Straight Connector 10"/>
                <p:cNvCxnSpPr/>
                <p:nvPr/>
              </p:nvCxnSpPr>
              <p:spPr>
                <a:xfrm rot="5400000">
                  <a:off x="4059909" y="2628106"/>
                  <a:ext cx="1295400" cy="1588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7" name="Freeform 16"/>
                <p:cNvSpPr/>
                <p:nvPr/>
              </p:nvSpPr>
              <p:spPr>
                <a:xfrm>
                  <a:off x="4507523" y="3352800"/>
                  <a:ext cx="411480" cy="220980"/>
                </a:xfrm>
                <a:custGeom>
                  <a:avLst/>
                  <a:gdLst>
                    <a:gd name="connsiteX0" fmla="*/ 0 w 792480"/>
                    <a:gd name="connsiteY0" fmla="*/ 205740 h 360680"/>
                    <a:gd name="connsiteX1" fmla="*/ 289560 w 792480"/>
                    <a:gd name="connsiteY1" fmla="*/ 22860 h 360680"/>
                    <a:gd name="connsiteX2" fmla="*/ 457200 w 792480"/>
                    <a:gd name="connsiteY2" fmla="*/ 342900 h 360680"/>
                    <a:gd name="connsiteX3" fmla="*/ 762000 w 792480"/>
                    <a:gd name="connsiteY3" fmla="*/ 129540 h 360680"/>
                    <a:gd name="connsiteX4" fmla="*/ 762000 w 792480"/>
                    <a:gd name="connsiteY4" fmla="*/ 129540 h 360680"/>
                    <a:gd name="connsiteX5" fmla="*/ 792480 w 792480"/>
                    <a:gd name="connsiteY5" fmla="*/ 114300 h 36068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792480" h="360680">
                      <a:moveTo>
                        <a:pt x="0" y="205740"/>
                      </a:moveTo>
                      <a:cubicBezTo>
                        <a:pt x="106680" y="102870"/>
                        <a:pt x="213360" y="0"/>
                        <a:pt x="289560" y="22860"/>
                      </a:cubicBezTo>
                      <a:cubicBezTo>
                        <a:pt x="365760" y="45720"/>
                        <a:pt x="378460" y="325120"/>
                        <a:pt x="457200" y="342900"/>
                      </a:cubicBezTo>
                      <a:cubicBezTo>
                        <a:pt x="535940" y="360680"/>
                        <a:pt x="762000" y="129540"/>
                        <a:pt x="762000" y="129540"/>
                      </a:cubicBezTo>
                      <a:lnTo>
                        <a:pt x="762000" y="129540"/>
                      </a:lnTo>
                      <a:lnTo>
                        <a:pt x="792480" y="114300"/>
                      </a:lnTo>
                    </a:path>
                  </a:pathLst>
                </a:cu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19" name="Straight Connector 18"/>
                <p:cNvCxnSpPr/>
                <p:nvPr/>
              </p:nvCxnSpPr>
              <p:spPr>
                <a:xfrm rot="16200000" flipH="1">
                  <a:off x="4106496" y="4324350"/>
                  <a:ext cx="1371600" cy="3810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cxnSp>
          <p:nvCxnSpPr>
            <p:cNvPr id="18" name="Straight Connector 17"/>
            <p:cNvCxnSpPr/>
            <p:nvPr/>
          </p:nvCxnSpPr>
          <p:spPr>
            <a:xfrm>
              <a:off x="3276600" y="1981200"/>
              <a:ext cx="1219200" cy="158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30" name="Straight Connector 29"/>
          <p:cNvCxnSpPr/>
          <p:nvPr/>
        </p:nvCxnSpPr>
        <p:spPr>
          <a:xfrm>
            <a:off x="4419600" y="5029200"/>
            <a:ext cx="5334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152400" y="381000"/>
            <a:ext cx="8763000" cy="64633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dirty="0" smtClean="0"/>
              <a:t>Conclusion</a:t>
            </a:r>
            <a:r>
              <a:rPr lang="bn-BD" sz="5400" dirty="0" smtClean="0"/>
              <a:t> of SCR working</a:t>
            </a:r>
            <a:r>
              <a:rPr lang="en-US" sz="5400" dirty="0" smtClean="0"/>
              <a:t>:</a:t>
            </a:r>
          </a:p>
          <a:p>
            <a:pPr marL="514350" indent="-514350" algn="just">
              <a:buAutoNum type="arabicPeriod"/>
            </a:pPr>
            <a:r>
              <a:rPr lang="en-US" sz="3600" dirty="0" smtClean="0"/>
              <a:t>An SCR has two states (not conduct or conduct heavily). So, it behaves like a switch.</a:t>
            </a:r>
            <a:endParaRPr lang="bn-BD" sz="3600" dirty="0" smtClean="0"/>
          </a:p>
          <a:p>
            <a:pPr marL="514350" indent="-514350" algn="just">
              <a:buAutoNum type="arabicPeriod"/>
            </a:pPr>
            <a:r>
              <a:rPr lang="en-US" sz="3600" dirty="0" smtClean="0"/>
              <a:t>There are two ways to turn on the SCR.</a:t>
            </a:r>
            <a:endParaRPr lang="bn-BD" sz="3600" dirty="0" smtClean="0"/>
          </a:p>
          <a:p>
            <a:pPr marL="514350" indent="-514350" algn="just"/>
            <a:endParaRPr lang="en-US" sz="3600" dirty="0" smtClean="0"/>
          </a:p>
          <a:p>
            <a:pPr marL="514350" indent="-514350" algn="just"/>
            <a:r>
              <a:rPr lang="bn-BD" sz="3600" dirty="0" smtClean="0"/>
              <a:t>3.	</a:t>
            </a:r>
            <a:r>
              <a:rPr lang="en-US" sz="3600" dirty="0" smtClean="0"/>
              <a:t>Normal way to close an SCR is to apply small positive voltage to the gate.</a:t>
            </a:r>
            <a:endParaRPr lang="bn-BD" sz="3600" dirty="0" smtClean="0"/>
          </a:p>
          <a:p>
            <a:pPr marL="514350" indent="-514350" algn="just"/>
            <a:endParaRPr lang="en-US" sz="3600" dirty="0" smtClean="0"/>
          </a:p>
          <a:p>
            <a:pPr marL="514350" indent="-514350" algn="just"/>
            <a:r>
              <a:rPr lang="bn-BD" sz="3600" dirty="0" smtClean="0"/>
              <a:t>4.	</a:t>
            </a:r>
            <a:r>
              <a:rPr lang="en-US" sz="3600" dirty="0" smtClean="0"/>
              <a:t>To open the SCR reduce the supply voltage to zer</a:t>
            </a:r>
            <a:r>
              <a:rPr lang="en-US" sz="2800" dirty="0" smtClean="0"/>
              <a:t>o. 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04800" y="457200"/>
            <a:ext cx="8534400" cy="59811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smtClean="0"/>
              <a:t>Advantages of SCR as a switch:</a:t>
            </a:r>
          </a:p>
          <a:p>
            <a:pPr marL="514350" indent="-514350">
              <a:buAutoNum type="arabicPeriod"/>
            </a:pPr>
            <a:r>
              <a:rPr lang="en-US" sz="3200" dirty="0" smtClean="0"/>
              <a:t>It gives noiseless operation at high frequency.</a:t>
            </a:r>
            <a:endParaRPr lang="bn-BD" sz="3200" dirty="0" smtClean="0"/>
          </a:p>
          <a:p>
            <a:pPr marL="514350" indent="-514350"/>
            <a:endParaRPr lang="en-US" sz="3200" dirty="0" smtClean="0"/>
          </a:p>
          <a:p>
            <a:pPr marL="514350" indent="-514350"/>
            <a:r>
              <a:rPr lang="bn-BD" sz="3200" dirty="0" smtClean="0"/>
              <a:t>2.	</a:t>
            </a:r>
            <a:r>
              <a:rPr lang="en-US" sz="3200" dirty="0" smtClean="0"/>
              <a:t>The switching speed is very high up to 10</a:t>
            </a:r>
            <a:r>
              <a:rPr lang="en-US" sz="3200" baseline="30000" dirty="0" smtClean="0"/>
              <a:t>9  </a:t>
            </a:r>
            <a:r>
              <a:rPr lang="en-US" sz="3200" dirty="0" smtClean="0"/>
              <a:t>operations per second.</a:t>
            </a:r>
            <a:endParaRPr lang="bn-BD" sz="3200" dirty="0" smtClean="0"/>
          </a:p>
          <a:p>
            <a:pPr marL="514350" indent="-514350"/>
            <a:endParaRPr lang="en-US" sz="3200" dirty="0" smtClean="0"/>
          </a:p>
          <a:p>
            <a:pPr marL="514350" indent="-514350"/>
            <a:r>
              <a:rPr lang="bn-BD" sz="3200" dirty="0" smtClean="0"/>
              <a:t>3.	</a:t>
            </a:r>
            <a:r>
              <a:rPr lang="en-US" sz="3200" dirty="0" smtClean="0"/>
              <a:t>It permits  control over large current (30-100A) in the load by means of a small gate current (a few ma).</a:t>
            </a:r>
            <a:endParaRPr lang="bn-BD" sz="3200" dirty="0" smtClean="0"/>
          </a:p>
          <a:p>
            <a:pPr marL="514350" indent="-514350">
              <a:buAutoNum type="arabicPeriod"/>
            </a:pPr>
            <a:endParaRPr lang="en-US" sz="3200" dirty="0" smtClean="0"/>
          </a:p>
          <a:p>
            <a:pPr marL="514350" indent="-514350"/>
            <a:r>
              <a:rPr lang="bn-BD" sz="3200" dirty="0" smtClean="0"/>
              <a:t>4.	</a:t>
            </a:r>
            <a:r>
              <a:rPr lang="en-US" sz="3200" dirty="0" smtClean="0"/>
              <a:t>It has small size and gives trouble free service.</a:t>
            </a:r>
          </a:p>
          <a:p>
            <a:pPr marL="514350" indent="-514350"/>
            <a:endParaRPr lang="en-US" sz="2800" baseline="30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685800" y="304801"/>
            <a:ext cx="7772400" cy="1066799"/>
          </a:xfrm>
        </p:spPr>
        <p:txBody>
          <a:bodyPr/>
          <a:lstStyle/>
          <a:p>
            <a:r>
              <a:rPr lang="bn-BD" dirty="0" smtClean="0">
                <a:latin typeface="NikoshBAN" pitchFamily="2" charset="0"/>
                <a:cs typeface="NikoshBAN" pitchFamily="2" charset="0"/>
              </a:rPr>
              <a:t>মূল্যায়ন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457200" y="1524000"/>
            <a:ext cx="7848600" cy="5029200"/>
          </a:xfrm>
        </p:spPr>
        <p:txBody>
          <a:bodyPr>
            <a:normAutofit/>
          </a:bodyPr>
          <a:lstStyle/>
          <a:p>
            <a:pPr algn="l"/>
            <a:r>
              <a:rPr lang="bn-BD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১। সিলিকন কন্ট্রোলড রেক্টিফায়ার কী?</a:t>
            </a:r>
          </a:p>
          <a:p>
            <a:pPr algn="l"/>
            <a:r>
              <a:rPr lang="bn-BD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২। জার্মানিয়াম  কন্ট্রোলড রেক্টিফায়ার বলা হয় না কেন? </a:t>
            </a:r>
          </a:p>
          <a:p>
            <a:pPr algn="l"/>
            <a:r>
              <a:rPr lang="bn-BD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৩। সিলিকন কন্ট্রোলড রেক্টিফায়ার</a:t>
            </a:r>
            <a:r>
              <a:rPr lang="en-US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এর  বৈশিষ্ট্যগুলি কি কি?</a:t>
            </a:r>
            <a:endParaRPr lang="en-US" dirty="0" smtClean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  <a:p>
            <a:pPr algn="l"/>
            <a:r>
              <a:rPr lang="en-US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4|</a:t>
            </a:r>
            <a:r>
              <a:rPr lang="bn-BD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একে সুইচ/ইলেক্ট্রনিক সুইচ বলা হয় কেন?</a:t>
            </a:r>
          </a:p>
          <a:p>
            <a:pPr algn="l"/>
            <a:r>
              <a:rPr lang="bn-BD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5| সুইচ হিসাবে এর সুবিধা কি কি?</a:t>
            </a:r>
          </a:p>
          <a:p>
            <a:pPr algn="l"/>
            <a:endParaRPr lang="en-US" sz="36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470025"/>
          </a:xfrm>
        </p:spPr>
        <p:txBody>
          <a:bodyPr>
            <a:normAutofit/>
          </a:bodyPr>
          <a:lstStyle/>
          <a:p>
            <a:r>
              <a:rPr lang="bn-BD" dirty="0" smtClean="0"/>
              <a:t>বাড়ির কাজ</a:t>
            </a:r>
            <a:endParaRPr lang="en-US" dirty="0"/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914400" y="1828800"/>
            <a:ext cx="7620000" cy="3810000"/>
          </a:xfr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l"/>
            <a:endParaRPr lang="bn-BD" sz="4800" dirty="0" smtClean="0">
              <a:solidFill>
                <a:schemeClr val="tx2">
                  <a:lumMod val="60000"/>
                  <a:lumOff val="40000"/>
                </a:schemeClr>
              </a:solidFill>
              <a:latin typeface="NikoshBAN" pitchFamily="2" charset="0"/>
              <a:cs typeface="NikoshBAN" pitchFamily="2" charset="0"/>
            </a:endParaRPr>
          </a:p>
          <a:p>
            <a:pPr algn="l"/>
            <a:r>
              <a:rPr lang="bn-BD" sz="4800" dirty="0" smtClean="0">
                <a:solidFill>
                  <a:schemeClr val="tx2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সিলিকন কন্ট্রোলড রেক্টিফায়ারের কার্যাবলীর বর্ণনা লিখে আনবে। </a:t>
            </a:r>
            <a:endParaRPr lang="en-US" sz="4800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457200" y="25146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bn-BD" sz="12800" dirty="0" smtClean="0">
                <a:latin typeface="NikoshBAN" pitchFamily="2" charset="0"/>
                <a:cs typeface="NikoshBAN" pitchFamily="2" charset="0"/>
              </a:rPr>
              <a:t>ধন্যবাদ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609600"/>
            <a:ext cx="7772400" cy="917575"/>
          </a:xfrm>
        </p:spPr>
        <p:txBody>
          <a:bodyPr>
            <a:normAutofit fontScale="90000"/>
          </a:bodyPr>
          <a:lstStyle/>
          <a:p>
            <a:pPr algn="l"/>
            <a:r>
              <a:rPr lang="bn-BD" dirty="0" smtClean="0">
                <a:solidFill>
                  <a:srgbClr val="FF0000"/>
                </a:solidFill>
              </a:rPr>
              <a:t/>
            </a:r>
            <a:br>
              <a:rPr lang="bn-BD" dirty="0" smtClean="0">
                <a:solidFill>
                  <a:srgbClr val="FF0000"/>
                </a:solidFill>
              </a:rPr>
            </a:br>
            <a:r>
              <a:rPr lang="bn-BD" dirty="0" smtClean="0">
                <a:solidFill>
                  <a:srgbClr val="FF0000"/>
                </a:solidFill>
              </a:rPr>
              <a:t> পরিচিতিঃ</a:t>
            </a:r>
            <a:r>
              <a:rPr lang="bn-BD" dirty="0" smtClean="0"/>
              <a:t/>
            </a:r>
            <a:br>
              <a:rPr lang="bn-BD" dirty="0" smtClean="0"/>
            </a:br>
            <a:endParaRPr lang="en-US" dirty="0"/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1066800" y="1447800"/>
            <a:ext cx="7239000" cy="4191000"/>
          </a:xfrm>
        </p:spPr>
        <p:txBody>
          <a:bodyPr>
            <a:normAutofit lnSpcReduction="10000"/>
          </a:bodyPr>
          <a:lstStyle/>
          <a:p>
            <a:pPr algn="l"/>
            <a:r>
              <a:rPr lang="bn-BD" sz="96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মোঃ রমজান আলী সহকারী অধ্যাপক টি টি টি সি, ঢাকা।</a:t>
            </a:r>
          </a:p>
          <a:p>
            <a:pPr algn="l"/>
            <a:endParaRPr lang="bn-BD" sz="9600" dirty="0" smtClean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  <a:p>
            <a:pPr algn="l"/>
            <a:endParaRPr lang="bn-BD" sz="9600" dirty="0" smtClean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  <a:p>
            <a:pPr algn="l">
              <a:buFont typeface="Arial" charset="0"/>
              <a:buChar char="•"/>
            </a:pPr>
            <a:endParaRPr lang="bn-BD" sz="4000" dirty="0" smtClean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  <a:p>
            <a:pPr algn="l"/>
            <a:endParaRPr lang="bn-BD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  <a:p>
            <a:pPr algn="l">
              <a:buFont typeface="Arial" charset="0"/>
              <a:buChar char="•"/>
            </a:pPr>
            <a:endParaRPr lang="bn-BD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000"/>
                            </p:stCondLst>
                            <p:childTnLst>
                              <p:par>
                                <p:cTn id="1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8200" y="457200"/>
            <a:ext cx="7772400" cy="1470025"/>
          </a:xfrm>
        </p:spPr>
        <p:txBody>
          <a:bodyPr>
            <a:noAutofit/>
          </a:bodyPr>
          <a:lstStyle/>
          <a:p>
            <a:r>
              <a:rPr lang="bn-BD" sz="6000" dirty="0" smtClean="0">
                <a:latin typeface="NikoshBAN" pitchFamily="2" charset="0"/>
                <a:cs typeface="NikoshBAN" pitchFamily="2" charset="0"/>
              </a:rPr>
              <a:t>শ্রেনীঃ ডিপ্লোমা ইন ইলেকট্রনিক ইঞ্জিনিয়ারিং ৪র্থ পর্ব</a:t>
            </a:r>
            <a:endParaRPr lang="en-US" sz="6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914400" y="2209800"/>
            <a:ext cx="6858000" cy="3429000"/>
          </a:xfrm>
        </p:spPr>
        <p:txBody>
          <a:bodyPr/>
          <a:lstStyle/>
          <a:p>
            <a:pPr algn="l"/>
            <a:endParaRPr lang="bn-BD" dirty="0" smtClean="0"/>
          </a:p>
          <a:p>
            <a:pPr algn="l"/>
            <a:r>
              <a:rPr lang="bn-BD" sz="54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বিষয়ঃ ইলেকট্রনিক ডিভাইসেস অ্যান্ড সার্কিটস-২</a:t>
            </a:r>
          </a:p>
          <a:p>
            <a:pPr algn="l"/>
            <a:r>
              <a:rPr lang="bn-BD" sz="44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সময়ঃ  ৫০মিনিট</a:t>
            </a:r>
            <a:endParaRPr lang="bn-BD" dirty="0" smtClean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  <a:p>
            <a:pPr algn="l"/>
            <a:endParaRPr lang="bn-BD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Content Placeholder 8" descr="sw-1.jpg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1047750" y="2910681"/>
            <a:ext cx="2857500" cy="1905000"/>
          </a:xfrm>
        </p:spPr>
      </p:pic>
      <p:pic>
        <p:nvPicPr>
          <p:cNvPr id="10" name="Content Placeholder 9" descr="Eletronic switch.jpg"/>
          <p:cNvPicPr>
            <a:picLocks noGrp="1" noChangeAspect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>
            <a:off x="5524500" y="2720181"/>
            <a:ext cx="2286000" cy="2286000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990600" y="533400"/>
            <a:ext cx="7772400" cy="2438400"/>
          </a:xfrm>
        </p:spPr>
        <p:txBody>
          <a:bodyPr>
            <a:noAutofit/>
          </a:bodyPr>
          <a:lstStyle/>
          <a:p>
            <a:r>
              <a:rPr lang="bn-BD" sz="11500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bn-BD" sz="11500" dirty="0" smtClean="0">
                <a:latin typeface="NikoshBAN" pitchFamily="2" charset="0"/>
                <a:cs typeface="NikoshBAN" pitchFamily="2" charset="0"/>
              </a:rPr>
            </a:br>
            <a:r>
              <a:rPr lang="bn-BD" sz="11500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bn-BD" sz="11500" dirty="0" smtClean="0">
                <a:latin typeface="NikoshBAN" pitchFamily="2" charset="0"/>
                <a:cs typeface="NikoshBAN" pitchFamily="2" charset="0"/>
              </a:rPr>
            </a:br>
            <a:r>
              <a:rPr lang="bn-BD" sz="9600" dirty="0" smtClean="0">
                <a:latin typeface="NikoshBAN" pitchFamily="2" charset="0"/>
                <a:cs typeface="NikoshBAN" pitchFamily="2" charset="0"/>
              </a:rPr>
              <a:t>সিলিকন কন্ট্রোলড রেক্টিফায়ার</a:t>
            </a:r>
            <a:r>
              <a:rPr lang="bn-BD" sz="11500" dirty="0">
                <a:latin typeface="NikoshBAN" pitchFamily="2" charset="0"/>
                <a:cs typeface="NikoshBAN" pitchFamily="2" charset="0"/>
              </a:rPr>
              <a:t/>
            </a:r>
            <a:br>
              <a:rPr lang="bn-BD" sz="11500" dirty="0">
                <a:latin typeface="NikoshBAN" pitchFamily="2" charset="0"/>
                <a:cs typeface="NikoshBAN" pitchFamily="2" charset="0"/>
              </a:rPr>
            </a:br>
            <a:endParaRPr lang="en-US" sz="11500" dirty="0">
              <a:solidFill>
                <a:srgbClr val="0070C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533400" y="304800"/>
            <a:ext cx="7772400" cy="1470025"/>
          </a:xfrm>
        </p:spPr>
        <p:txBody>
          <a:bodyPr/>
          <a:lstStyle/>
          <a:p>
            <a:r>
              <a:rPr lang="bn-BD" dirty="0" smtClean="0"/>
              <a:t>শিখনফল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533400" y="2286000"/>
            <a:ext cx="8077200" cy="4038600"/>
          </a:xfrm>
        </p:spPr>
        <p:txBody>
          <a:bodyPr>
            <a:noAutofit/>
          </a:bodyPr>
          <a:lstStyle/>
          <a:p>
            <a:pPr algn="l"/>
            <a:r>
              <a:rPr lang="bn-BD" sz="28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NikoshBAN" pitchFamily="2" charset="0"/>
                <a:cs typeface="NikoshBAN" pitchFamily="2" charset="0"/>
              </a:rPr>
              <a:t>এই পাঠ শেষে শিক্ষার্থীরা.........</a:t>
            </a:r>
          </a:p>
          <a:p>
            <a:pPr algn="l"/>
            <a:r>
              <a:rPr lang="bn-BD" sz="28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NikoshBAN" pitchFamily="2" charset="0"/>
                <a:cs typeface="NikoshBAN" pitchFamily="2" charset="0"/>
              </a:rPr>
              <a:t/>
            </a:r>
            <a:br>
              <a:rPr lang="bn-BD" sz="28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NikoshBAN" pitchFamily="2" charset="0"/>
                <a:cs typeface="NikoshBAN" pitchFamily="2" charset="0"/>
              </a:rPr>
            </a:br>
            <a:r>
              <a:rPr lang="bn-BD" sz="28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* সিলিকন কন্ট্রোলড রেক্টিফায়ার কি তা বলতে পারবে </a:t>
            </a:r>
          </a:p>
          <a:p>
            <a:pPr algn="l">
              <a:buFont typeface="Arial" pitchFamily="34" charset="0"/>
              <a:buChar char="•"/>
            </a:pPr>
            <a:r>
              <a:rPr lang="bn-BD" sz="28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এর গঠন বর্ননা করতে  ও প্রতীক অংকন করতে পারবে</a:t>
            </a:r>
          </a:p>
          <a:p>
            <a:pPr algn="l">
              <a:buFont typeface="Arial" pitchFamily="34" charset="0"/>
              <a:buChar char="•"/>
            </a:pPr>
            <a:r>
              <a:rPr lang="bn-BD" sz="28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এর সমতুল্য সার্কিট অংকন করতে পারবে</a:t>
            </a:r>
          </a:p>
          <a:p>
            <a:pPr algn="l">
              <a:buFont typeface="Arial" charset="0"/>
              <a:buChar char="•"/>
            </a:pPr>
            <a:r>
              <a:rPr lang="bn-BD" sz="28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সিলিকন কন্ট্রোলড রেক্টিফায়ার কার্যাবলী বর্ননা করতে পারবে</a:t>
            </a:r>
          </a:p>
          <a:p>
            <a:pPr algn="l">
              <a:buFont typeface="Arial" charset="0"/>
              <a:buChar char="•"/>
            </a:pPr>
            <a:r>
              <a:rPr lang="bn-BD" sz="28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সিলিকন কন্ট্রোলড রেক্টিফায়ার  বৈশিষ্ট্য উল্লেখ করতে পারব</a:t>
            </a:r>
          </a:p>
          <a:p>
            <a:pPr algn="l">
              <a:buFont typeface="Arial" charset="0"/>
              <a:buChar char="•"/>
            </a:pPr>
            <a:r>
              <a:rPr lang="bn-BD" sz="28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সুইচ হিসেবে এর সুবিধাসমুহ বলতে পারবে </a:t>
            </a:r>
          </a:p>
          <a:p>
            <a:pPr algn="l"/>
            <a:r>
              <a:rPr lang="bn-BD" sz="2800" dirty="0" smtClean="0">
                <a:solidFill>
                  <a:schemeClr val="tx1"/>
                </a:solidFill>
              </a:rPr>
              <a:t/>
            </a:r>
            <a:br>
              <a:rPr lang="bn-BD" sz="2800" dirty="0" smtClean="0">
                <a:solidFill>
                  <a:schemeClr val="tx1"/>
                </a:solidFill>
              </a:rPr>
            </a:br>
            <a:endParaRPr lang="en-US" sz="28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3000"/>
                            </p:stCondLst>
                            <p:childTnLst>
                              <p:par>
                                <p:cTn id="14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4000"/>
                            </p:stCondLst>
                            <p:childTnLst>
                              <p:par>
                                <p:cTn id="19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0"/>
                            </p:stCondLst>
                            <p:childTnLst>
                              <p:par>
                                <p:cTn id="24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6000"/>
                            </p:stCondLst>
                            <p:childTnLst>
                              <p:par>
                                <p:cTn id="29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7000"/>
                            </p:stCondLst>
                            <p:childTnLst>
                              <p:par>
                                <p:cTn id="34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10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10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8000"/>
                            </p:stCondLst>
                            <p:childTnLst>
                              <p:par>
                                <p:cTn id="39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10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10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n-BD" dirty="0" smtClean="0">
                <a:latin typeface="NikoshBAN" pitchFamily="2" charset="0"/>
                <a:cs typeface="NikoshBAN" pitchFamily="2" charset="0"/>
              </a:rPr>
              <a:t>গঠন ও প্রতীক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7" name="Content Placeholder 6" descr="scr-1.jpg"/>
          <p:cNvPicPr>
            <a:picLocks noGrp="1" noChangeAspect="1"/>
          </p:cNvPicPr>
          <p:nvPr>
            <p:ph sz="half" idx="1"/>
          </p:nvPr>
        </p:nvPicPr>
        <p:blipFill>
          <a:blip r:embed="rId2"/>
          <a:srcRect r="46939" b="6452"/>
          <a:stretch>
            <a:fillRect/>
          </a:stretch>
        </p:blipFill>
        <p:spPr>
          <a:xfrm>
            <a:off x="609600" y="1295400"/>
            <a:ext cx="1981200" cy="4419600"/>
          </a:xfrm>
        </p:spPr>
      </p:pic>
      <p:pic>
        <p:nvPicPr>
          <p:cNvPr id="8" name="Content Placeholder 7" descr="scr-4.jpg"/>
          <p:cNvPicPr>
            <a:picLocks noGrp="1" noChangeAspect="1"/>
          </p:cNvPicPr>
          <p:nvPr>
            <p:ph sz="half" idx="2"/>
          </p:nvPr>
        </p:nvPicPr>
        <p:blipFill>
          <a:blip r:embed="rId3"/>
          <a:srcRect l="45283"/>
          <a:stretch>
            <a:fillRect/>
          </a:stretch>
        </p:blipFill>
        <p:spPr>
          <a:xfrm>
            <a:off x="5867400" y="1371600"/>
            <a:ext cx="2209800" cy="4038600"/>
          </a:xfrm>
        </p:spPr>
      </p:pic>
      <p:pic>
        <p:nvPicPr>
          <p:cNvPr id="9" name="Content Placeholder 6" descr="scr-1.jpg"/>
          <p:cNvPicPr>
            <a:picLocks noChangeAspect="1"/>
          </p:cNvPicPr>
          <p:nvPr/>
        </p:nvPicPr>
        <p:blipFill>
          <a:blip r:embed="rId2"/>
          <a:srcRect l="52083" b="6452"/>
          <a:stretch>
            <a:fillRect/>
          </a:stretch>
        </p:blipFill>
        <p:spPr>
          <a:xfrm>
            <a:off x="3505200" y="1371600"/>
            <a:ext cx="1752599" cy="44196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n-BD" dirty="0" smtClean="0">
                <a:latin typeface="NikoshBAN" pitchFamily="2" charset="0"/>
                <a:cs typeface="NikoshBAN" pitchFamily="2" charset="0"/>
              </a:rPr>
              <a:t>সমতুল্য সার্কিট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5" name="Content Placeholder 4" descr="scr-1.jpg"/>
          <p:cNvPicPr>
            <a:picLocks noGrp="1" noChangeAspect="1"/>
          </p:cNvPicPr>
          <p:nvPr>
            <p:ph sz="half" idx="1"/>
          </p:nvPr>
        </p:nvPicPr>
        <p:blipFill>
          <a:blip r:embed="rId2"/>
          <a:srcRect r="44444" b="6666"/>
          <a:stretch>
            <a:fillRect/>
          </a:stretch>
        </p:blipFill>
        <p:spPr>
          <a:xfrm>
            <a:off x="609600" y="1524000"/>
            <a:ext cx="1905000" cy="4267200"/>
          </a:xfrm>
        </p:spPr>
      </p:pic>
      <p:pic>
        <p:nvPicPr>
          <p:cNvPr id="9" name="Content Placeholder 8" descr="s-2.gif"/>
          <p:cNvPicPr>
            <a:picLocks noGrp="1" noChangeAspect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>
            <a:off x="5867400" y="1977231"/>
            <a:ext cx="2857500" cy="3771900"/>
          </a:xfrm>
        </p:spPr>
      </p:pic>
      <p:pic>
        <p:nvPicPr>
          <p:cNvPr id="8" name="Content Placeholder 5" descr="scr-7.png"/>
          <p:cNvPicPr>
            <a:picLocks noChangeAspect="1"/>
          </p:cNvPicPr>
          <p:nvPr/>
        </p:nvPicPr>
        <p:blipFill>
          <a:blip r:embed="rId4"/>
          <a:srcRect r="47699" b="6250"/>
          <a:stretch>
            <a:fillRect/>
          </a:stretch>
        </p:blipFill>
        <p:spPr>
          <a:xfrm>
            <a:off x="3200400" y="1828800"/>
            <a:ext cx="1752600" cy="3429000"/>
          </a:xfrm>
          <a:prstGeom prst="rect">
            <a:avLst/>
          </a:prstGeom>
        </p:spPr>
      </p:pic>
      <p:sp>
        <p:nvSpPr>
          <p:cNvPr id="10" name="Equal 9"/>
          <p:cNvSpPr/>
          <p:nvPr/>
        </p:nvSpPr>
        <p:spPr>
          <a:xfrm>
            <a:off x="2057400" y="2895600"/>
            <a:ext cx="914400" cy="533400"/>
          </a:xfrm>
          <a:prstGeom prst="mathEqual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1" name="Equal 10"/>
          <p:cNvSpPr/>
          <p:nvPr/>
        </p:nvSpPr>
        <p:spPr>
          <a:xfrm>
            <a:off x="5638800" y="2819400"/>
            <a:ext cx="914400" cy="533400"/>
          </a:xfrm>
          <a:prstGeom prst="mathEqual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5" name="Plus 14"/>
          <p:cNvSpPr/>
          <p:nvPr/>
        </p:nvSpPr>
        <p:spPr>
          <a:xfrm>
            <a:off x="3524250" y="1600200"/>
            <a:ext cx="285750" cy="304800"/>
          </a:xfrm>
          <a:prstGeom prst="mathPl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Plus 15"/>
          <p:cNvSpPr/>
          <p:nvPr/>
        </p:nvSpPr>
        <p:spPr>
          <a:xfrm>
            <a:off x="6705600" y="1600200"/>
            <a:ext cx="381000" cy="304800"/>
          </a:xfrm>
          <a:prstGeom prst="mathPl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Minus 16"/>
          <p:cNvSpPr/>
          <p:nvPr/>
        </p:nvSpPr>
        <p:spPr>
          <a:xfrm>
            <a:off x="3962400" y="4648200"/>
            <a:ext cx="228600" cy="228600"/>
          </a:xfrm>
          <a:prstGeom prst="mathMin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Minus 17"/>
          <p:cNvSpPr/>
          <p:nvPr/>
        </p:nvSpPr>
        <p:spPr>
          <a:xfrm>
            <a:off x="8153400" y="5715000"/>
            <a:ext cx="304800" cy="228600"/>
          </a:xfrm>
          <a:prstGeom prst="mathMin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bn-BD" dirty="0" smtClean="0">
                <a:latin typeface="NikoshBAN" pitchFamily="2" charset="0"/>
                <a:cs typeface="NikoshBAN" pitchFamily="2" charset="0"/>
              </a:rPr>
              <a:t>সিলিকন কন্ট্রোলড রেক্টিফায়ারের কার্যাবলী বর্ননাঃ</a:t>
            </a:r>
            <a:endParaRPr lang="en-US" dirty="0"/>
          </a:p>
        </p:txBody>
      </p:sp>
      <p:pic>
        <p:nvPicPr>
          <p:cNvPr id="6" name="Content Placeholder 5" descr="s-2.gif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2057400" y="1905000"/>
            <a:ext cx="3810000" cy="3771900"/>
          </a:xfrm>
        </p:spPr>
      </p:pic>
      <p:cxnSp>
        <p:nvCxnSpPr>
          <p:cNvPr id="9" name="Straight Connector 8"/>
          <p:cNvCxnSpPr/>
          <p:nvPr/>
        </p:nvCxnSpPr>
        <p:spPr>
          <a:xfrm rot="10800000">
            <a:off x="1447800" y="4343400"/>
            <a:ext cx="609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rot="5400000">
            <a:off x="1143794" y="4647406"/>
            <a:ext cx="609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1143000" y="4953000"/>
            <a:ext cx="609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1295400" y="5105400"/>
            <a:ext cx="3048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 rot="5400000">
            <a:off x="1104900" y="5448300"/>
            <a:ext cx="6858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 rot="5400000" flipH="1" flipV="1">
            <a:off x="1447800" y="5715000"/>
            <a:ext cx="1588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1447800" y="5791200"/>
            <a:ext cx="1143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 flipV="1">
            <a:off x="2590800" y="5638800"/>
            <a:ext cx="381000" cy="152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>
            <a:off x="2895600" y="5791200"/>
            <a:ext cx="27432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 rot="5400000" flipH="1" flipV="1">
            <a:off x="5562600" y="5715000"/>
            <a:ext cx="1524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>
            <a:off x="3581400" y="1981200"/>
            <a:ext cx="3276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 rot="5400000">
            <a:off x="6515100" y="2324100"/>
            <a:ext cx="6858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>
            <a:off x="6705600" y="2667000"/>
            <a:ext cx="3048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 rot="5400000">
            <a:off x="6286500" y="3086100"/>
            <a:ext cx="8382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 rot="5400000">
            <a:off x="6591300" y="3086100"/>
            <a:ext cx="8382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/>
          <p:cNvCxnSpPr/>
          <p:nvPr/>
        </p:nvCxnSpPr>
        <p:spPr>
          <a:xfrm>
            <a:off x="6705600" y="3505200"/>
            <a:ext cx="3048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/>
          <p:cNvCxnSpPr/>
          <p:nvPr/>
        </p:nvCxnSpPr>
        <p:spPr>
          <a:xfrm rot="5400000">
            <a:off x="6553200" y="3810000"/>
            <a:ext cx="609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/>
          <p:cNvCxnSpPr/>
          <p:nvPr/>
        </p:nvCxnSpPr>
        <p:spPr>
          <a:xfrm>
            <a:off x="6629400" y="4114800"/>
            <a:ext cx="4572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/>
          <p:cNvCxnSpPr/>
          <p:nvPr/>
        </p:nvCxnSpPr>
        <p:spPr>
          <a:xfrm>
            <a:off x="6781800" y="4267200"/>
            <a:ext cx="1524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Connector 53"/>
          <p:cNvCxnSpPr/>
          <p:nvPr/>
        </p:nvCxnSpPr>
        <p:spPr>
          <a:xfrm>
            <a:off x="6705600" y="4419600"/>
            <a:ext cx="381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/>
          <p:cNvCxnSpPr/>
          <p:nvPr/>
        </p:nvCxnSpPr>
        <p:spPr>
          <a:xfrm>
            <a:off x="6781800" y="4572000"/>
            <a:ext cx="1524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/>
          <p:cNvCxnSpPr/>
          <p:nvPr/>
        </p:nvCxnSpPr>
        <p:spPr>
          <a:xfrm rot="5400000">
            <a:off x="6248400" y="5181600"/>
            <a:ext cx="12192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>
            <a:off x="5562600" y="5791200"/>
            <a:ext cx="1371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Arrow Connector 64"/>
          <p:cNvCxnSpPr/>
          <p:nvPr/>
        </p:nvCxnSpPr>
        <p:spPr>
          <a:xfrm flipV="1">
            <a:off x="6400800" y="3886200"/>
            <a:ext cx="1066800" cy="685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TextBox 65"/>
          <p:cNvSpPr txBox="1"/>
          <p:nvPr/>
        </p:nvSpPr>
        <p:spPr>
          <a:xfrm>
            <a:off x="2286000" y="5943600"/>
            <a:ext cx="1981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dirty="0" smtClean="0"/>
              <a:t>সুইচ</a:t>
            </a:r>
            <a:endParaRPr lang="en-US" dirty="0"/>
          </a:p>
        </p:txBody>
      </p:sp>
      <p:cxnSp>
        <p:nvCxnSpPr>
          <p:cNvPr id="68" name="Straight Arrow Connector 67"/>
          <p:cNvCxnSpPr/>
          <p:nvPr/>
        </p:nvCxnSpPr>
        <p:spPr>
          <a:xfrm rot="5400000">
            <a:off x="2933700" y="2476500"/>
            <a:ext cx="5334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Arrow Connector 69"/>
          <p:cNvCxnSpPr/>
          <p:nvPr/>
        </p:nvCxnSpPr>
        <p:spPr>
          <a:xfrm rot="5400000">
            <a:off x="3048000" y="3962400"/>
            <a:ext cx="3048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Straight Arrow Connector 71"/>
          <p:cNvCxnSpPr/>
          <p:nvPr/>
        </p:nvCxnSpPr>
        <p:spPr>
          <a:xfrm rot="5400000">
            <a:off x="5562600" y="5105400"/>
            <a:ext cx="6096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Straight Arrow Connector 73"/>
          <p:cNvCxnSpPr/>
          <p:nvPr/>
        </p:nvCxnSpPr>
        <p:spPr>
          <a:xfrm rot="5400000">
            <a:off x="5562600" y="3505200"/>
            <a:ext cx="4572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590</TotalTime>
  <Words>166</Words>
  <Application>Microsoft Office PowerPoint</Application>
  <PresentationFormat>On-screen Show (4:3)</PresentationFormat>
  <Paragraphs>51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Office Theme</vt:lpstr>
      <vt:lpstr>Slide 1</vt:lpstr>
      <vt:lpstr>  পরিচিতিঃ </vt:lpstr>
      <vt:lpstr>শ্রেনীঃ ডিপ্লোমা ইন ইলেকট্রনিক ইঞ্জিনিয়ারিং ৪র্থ পর্ব</vt:lpstr>
      <vt:lpstr>Slide 4</vt:lpstr>
      <vt:lpstr>  সিলিকন কন্ট্রোলড রেক্টিফায়ার </vt:lpstr>
      <vt:lpstr>শিখনফল</vt:lpstr>
      <vt:lpstr>গঠন ও প্রতীক</vt:lpstr>
      <vt:lpstr>সমতুল্য সার্কিট</vt:lpstr>
      <vt:lpstr>সিলিকন কন্ট্রোলড রেক্টিফায়ারের কার্যাবলী বর্ননাঃ</vt:lpstr>
      <vt:lpstr>এস সি আর এর ভোল্ট-এম্পিয়ার বৈশিষ্ট্যঃ</vt:lpstr>
      <vt:lpstr>Slide 11</vt:lpstr>
      <vt:lpstr>Slide 12</vt:lpstr>
      <vt:lpstr>মূল্যায়ন</vt:lpstr>
      <vt:lpstr>বাড়ির কাজ</vt:lpstr>
      <vt:lpstr>ধন্যবাদ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hp</dc:creator>
  <cp:lastModifiedBy>User.TTTC</cp:lastModifiedBy>
  <cp:revision>99</cp:revision>
  <dcterms:created xsi:type="dcterms:W3CDTF">2013-04-27T15:22:58Z</dcterms:created>
  <dcterms:modified xsi:type="dcterms:W3CDTF">2013-04-29T09:00:28Z</dcterms:modified>
</cp:coreProperties>
</file>